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15" r:id="rId4"/>
    <p:sldId id="316" r:id="rId5"/>
    <p:sldId id="318" r:id="rId6"/>
    <p:sldId id="319" r:id="rId7"/>
    <p:sldId id="320" r:id="rId8"/>
    <p:sldId id="321" r:id="rId9"/>
    <p:sldId id="322" r:id="rId10"/>
    <p:sldId id="314" r:id="rId11"/>
    <p:sldId id="258" r:id="rId12"/>
    <p:sldId id="275" r:id="rId13"/>
    <p:sldId id="265" r:id="rId14"/>
    <p:sldId id="269" r:id="rId15"/>
    <p:sldId id="270" r:id="rId16"/>
    <p:sldId id="271" r:id="rId17"/>
    <p:sldId id="272" r:id="rId18"/>
    <p:sldId id="259" r:id="rId19"/>
    <p:sldId id="260" r:id="rId20"/>
    <p:sldId id="261" r:id="rId21"/>
    <p:sldId id="262" r:id="rId22"/>
    <p:sldId id="263" r:id="rId23"/>
    <p:sldId id="264" r:id="rId24"/>
    <p:sldId id="267" r:id="rId25"/>
    <p:sldId id="273" r:id="rId26"/>
    <p:sldId id="274" r:id="rId27"/>
    <p:sldId id="268"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324" r:id="rId48"/>
    <p:sldId id="295" r:id="rId49"/>
    <p:sldId id="323" r:id="rId50"/>
    <p:sldId id="296" r:id="rId51"/>
    <p:sldId id="297" r:id="rId52"/>
    <p:sldId id="298" r:id="rId53"/>
    <p:sldId id="299" r:id="rId54"/>
    <p:sldId id="300" r:id="rId55"/>
    <p:sldId id="301" r:id="rId56"/>
    <p:sldId id="302" r:id="rId57"/>
    <p:sldId id="303" r:id="rId58"/>
    <p:sldId id="304" r:id="rId59"/>
    <p:sldId id="305" r:id="rId60"/>
    <p:sldId id="313" r:id="rId61"/>
    <p:sldId id="306" r:id="rId62"/>
    <p:sldId id="307" r:id="rId63"/>
    <p:sldId id="308" r:id="rId64"/>
    <p:sldId id="309" r:id="rId65"/>
    <p:sldId id="310" r:id="rId66"/>
    <p:sldId id="311" r:id="rId67"/>
    <p:sldId id="312" r:id="rId68"/>
    <p:sldId id="266"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09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F027E1B-E504-43A1-8C82-C0FC8BB7F3D0}" type="datetimeFigureOut">
              <a:rPr lang="en-US" smtClean="0"/>
              <a:pPr/>
              <a:t>3/19/2011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C0CD2B1-B90B-4368-AE41-0F183A0CB9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C0CD2B1-B90B-4368-AE41-0F183A0CB9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C0CD2B1-B90B-4368-AE41-0F183A0CB9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C0CD2B1-B90B-4368-AE41-0F183A0CB9E2}"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C0CD2B1-B90B-4368-AE41-0F183A0CB9E2}"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C0CD2B1-B90B-4368-AE41-0F183A0CB9E2}"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C0CD2B1-B90B-4368-AE41-0F183A0CB9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C0CD2B1-B90B-4368-AE41-0F183A0CB9E2}"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F027E1B-E504-43A1-8C82-C0FC8BB7F3D0}" type="datetimeFigureOut">
              <a:rPr lang="en-US" smtClean="0"/>
              <a:pPr/>
              <a:t>3/19/2011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C0CD2B1-B90B-4368-AE41-0F183A0CB9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F027E1B-E504-43A1-8C82-C0FC8BB7F3D0}" type="datetimeFigureOut">
              <a:rPr lang="en-US" smtClean="0"/>
              <a:pPr/>
              <a:t>3/19/2011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C0CD2B1-B90B-4368-AE41-0F183A0CB9E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F027E1B-E504-43A1-8C82-C0FC8BB7F3D0}" type="datetimeFigureOut">
              <a:rPr lang="en-US" smtClean="0"/>
              <a:pPr/>
              <a:t>3/19/2011</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C0CD2B1-B90B-4368-AE41-0F183A0CB9E2}"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F027E1B-E504-43A1-8C82-C0FC8BB7F3D0}" type="datetimeFigureOut">
              <a:rPr lang="en-US" smtClean="0"/>
              <a:pPr/>
              <a:t>3/19/2011</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C0CD2B1-B90B-4368-AE41-0F183A0CB9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Causes of the Great Depression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was the role of Laissez-Faire economics in the start of the Great Depression?</a:t>
            </a:r>
            <a:endParaRPr lang="en-US" dirty="0"/>
          </a:p>
        </p:txBody>
      </p:sp>
      <p:sp>
        <p:nvSpPr>
          <p:cNvPr id="3" name="Title 2"/>
          <p:cNvSpPr>
            <a:spLocks noGrp="1"/>
          </p:cNvSpPr>
          <p:nvPr>
            <p:ph type="title"/>
          </p:nvPr>
        </p:nvSpPr>
        <p:spPr/>
        <p:txBody>
          <a:bodyPr/>
          <a:lstStyle/>
          <a:p>
            <a:r>
              <a:rPr lang="en-US" dirty="0" smtClean="0"/>
              <a:t>Question of the Day</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3600" dirty="0" smtClean="0"/>
              <a:t>Lots of spending that people couldn’t afford.</a:t>
            </a:r>
          </a:p>
          <a:p>
            <a:r>
              <a:rPr lang="en-US" sz="3600" dirty="0" smtClean="0"/>
              <a:t>Rise of credit cards</a:t>
            </a:r>
          </a:p>
          <a:p>
            <a:endParaRPr lang="en-US" sz="3600" dirty="0"/>
          </a:p>
          <a:p>
            <a:r>
              <a:rPr lang="en-US" sz="3600" dirty="0" smtClean="0"/>
              <a:t>New technologies </a:t>
            </a:r>
          </a:p>
          <a:p>
            <a:endParaRPr lang="en-US" sz="3600" dirty="0" smtClean="0"/>
          </a:p>
          <a:p>
            <a:r>
              <a:rPr lang="en-US" sz="3600" dirty="0" smtClean="0"/>
              <a:t>Consumerism</a:t>
            </a:r>
            <a:endParaRPr lang="en-US" sz="3600" dirty="0"/>
          </a:p>
        </p:txBody>
      </p:sp>
      <p:sp>
        <p:nvSpPr>
          <p:cNvPr id="2" name="Title 1"/>
          <p:cNvSpPr>
            <a:spLocks noGrp="1"/>
          </p:cNvSpPr>
          <p:nvPr>
            <p:ph type="title"/>
          </p:nvPr>
        </p:nvSpPr>
        <p:spPr/>
        <p:txBody>
          <a:bodyPr/>
          <a:lstStyle/>
          <a:p>
            <a:r>
              <a:rPr lang="en-US" dirty="0" smtClean="0"/>
              <a:t>What was life like in the 1920s?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Stock Market is where you buy and sell stocks (which are parts of a company).</a:t>
            </a:r>
          </a:p>
          <a:p>
            <a:r>
              <a:rPr lang="en-US" dirty="0" smtClean="0"/>
              <a:t>An individual stock is a share.</a:t>
            </a:r>
          </a:p>
          <a:p>
            <a:r>
              <a:rPr lang="en-US" dirty="0" smtClean="0"/>
              <a:t>You buy the share at a certain price and then hope that the price goes up so that you can sell it for a profit.</a:t>
            </a:r>
          </a:p>
          <a:p>
            <a:r>
              <a:rPr lang="en-US" dirty="0" smtClean="0"/>
              <a:t>Stocks go up because a company is thought to be Profitable</a:t>
            </a:r>
            <a:endParaRPr lang="en-US" dirty="0"/>
          </a:p>
        </p:txBody>
      </p:sp>
      <p:sp>
        <p:nvSpPr>
          <p:cNvPr id="2" name="Title 1"/>
          <p:cNvSpPr>
            <a:spLocks noGrp="1"/>
          </p:cNvSpPr>
          <p:nvPr>
            <p:ph type="title"/>
          </p:nvPr>
        </p:nvSpPr>
        <p:spPr/>
        <p:txBody>
          <a:bodyPr/>
          <a:lstStyle/>
          <a:p>
            <a:r>
              <a:rPr lang="en-US" dirty="0" smtClean="0"/>
              <a:t>What is the Stock Market?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rmAutofit/>
          </a:bodyPr>
          <a:lstStyle/>
          <a:p>
            <a:r>
              <a:rPr lang="en-US" dirty="0" smtClean="0"/>
              <a:t>Unequal </a:t>
            </a:r>
            <a:r>
              <a:rPr lang="en-US" dirty="0"/>
              <a:t>distribution of </a:t>
            </a:r>
            <a:r>
              <a:rPr lang="en-US" dirty="0" smtClean="0"/>
              <a:t>income- some people have a lot of money while others have none</a:t>
            </a:r>
          </a:p>
          <a:p>
            <a:r>
              <a:rPr lang="en-US" dirty="0" smtClean="0"/>
              <a:t>Buying </a:t>
            </a:r>
            <a:r>
              <a:rPr lang="en-US" dirty="0"/>
              <a:t>on </a:t>
            </a:r>
            <a:r>
              <a:rPr lang="en-US" dirty="0" smtClean="0"/>
              <a:t>credit-using credit cards and then not being able to pay it back</a:t>
            </a:r>
          </a:p>
          <a:p>
            <a:r>
              <a:rPr lang="en-US" dirty="0" smtClean="0"/>
              <a:t>Buying </a:t>
            </a:r>
            <a:r>
              <a:rPr lang="en-US" dirty="0"/>
              <a:t>stocks on </a:t>
            </a:r>
            <a:r>
              <a:rPr lang="en-US" dirty="0" smtClean="0"/>
              <a:t>margin-borrowing money to buy stocks and hoping they rise</a:t>
            </a:r>
          </a:p>
          <a:p>
            <a:r>
              <a:rPr lang="en-US" dirty="0"/>
              <a:t>I</a:t>
            </a:r>
            <a:r>
              <a:rPr lang="en-US" dirty="0" smtClean="0"/>
              <a:t>nflated </a:t>
            </a:r>
            <a:r>
              <a:rPr lang="en-US" dirty="0"/>
              <a:t>real estate </a:t>
            </a:r>
            <a:r>
              <a:rPr lang="en-US" dirty="0" smtClean="0"/>
              <a:t>prices-houses are selling for more than they are worth</a:t>
            </a:r>
          </a:p>
          <a:p>
            <a:r>
              <a:rPr lang="en-US" dirty="0" smtClean="0"/>
              <a:t>Overproduction </a:t>
            </a:r>
            <a:r>
              <a:rPr lang="en-US" dirty="0"/>
              <a:t>in </a:t>
            </a:r>
            <a:r>
              <a:rPr lang="en-US" dirty="0" smtClean="0"/>
              <a:t>industry </a:t>
            </a:r>
            <a:r>
              <a:rPr lang="en-US" dirty="0"/>
              <a:t>and </a:t>
            </a:r>
            <a:r>
              <a:rPr lang="en-US" dirty="0" smtClean="0"/>
              <a:t>agriculture- we made and grew more than we could sell </a:t>
            </a:r>
            <a:endParaRPr lang="en-US" dirty="0"/>
          </a:p>
        </p:txBody>
      </p:sp>
      <p:sp>
        <p:nvSpPr>
          <p:cNvPr id="2" name="Title 1"/>
          <p:cNvSpPr>
            <a:spLocks noGrp="1"/>
          </p:cNvSpPr>
          <p:nvPr>
            <p:ph type="title"/>
          </p:nvPr>
        </p:nvSpPr>
        <p:spPr>
          <a:xfrm>
            <a:off x="381000" y="0"/>
            <a:ext cx="8229600" cy="1143000"/>
          </a:xfrm>
        </p:spPr>
        <p:txBody>
          <a:bodyPr/>
          <a:lstStyle/>
          <a:p>
            <a:r>
              <a:rPr lang="en-US" dirty="0" smtClean="0"/>
              <a:t>Causes of the Great Depression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In the days leading up to "Black Thursday”, the market was severely unstable.</a:t>
            </a:r>
          </a:p>
          <a:p>
            <a:r>
              <a:rPr lang="en-US" dirty="0" smtClean="0"/>
              <a:t>There were periods of high selling split up by rising prices and recovery </a:t>
            </a:r>
            <a:endParaRPr lang="en-US" baseline="30000" dirty="0"/>
          </a:p>
          <a:p>
            <a:r>
              <a:rPr lang="en-US" dirty="0" smtClean="0"/>
              <a:t>On Black Thursday the Stock Market dropped 13%</a:t>
            </a:r>
          </a:p>
        </p:txBody>
      </p:sp>
      <p:sp>
        <p:nvSpPr>
          <p:cNvPr id="2" name="Title 1"/>
          <p:cNvSpPr>
            <a:spLocks noGrp="1"/>
          </p:cNvSpPr>
          <p:nvPr>
            <p:ph type="title"/>
          </p:nvPr>
        </p:nvSpPr>
        <p:spPr/>
        <p:txBody>
          <a:bodyPr/>
          <a:lstStyle/>
          <a:p>
            <a:r>
              <a:rPr lang="en-US" dirty="0" smtClean="0"/>
              <a:t>Stock Market Crash of 1929</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Crowd on Wall Street Right after the Crash</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2438400" y="1113249"/>
            <a:ext cx="3962399" cy="55094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 of the Stock Exchange</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1295400" y="1371600"/>
            <a:ext cx="6505575" cy="514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People after the Crash</a:t>
            </a:r>
            <a:br>
              <a:rPr lang="en-US" dirty="0" smtClean="0"/>
            </a:br>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762000" y="990600"/>
            <a:ext cx="7543800" cy="56048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Banks take in money when you or other customers make deposits into your savings account</a:t>
            </a:r>
          </a:p>
          <a:p>
            <a:r>
              <a:rPr lang="en-US" dirty="0" smtClean="0"/>
              <a:t>Banks then use the money you’ve deposited (put in) into a savings account in order to give loans to other people</a:t>
            </a:r>
          </a:p>
          <a:p>
            <a:r>
              <a:rPr lang="en-US" dirty="0" smtClean="0"/>
              <a:t>Loans are re-paid, and you can still get your money out of savings</a:t>
            </a:r>
            <a:endParaRPr lang="en-US" dirty="0"/>
          </a:p>
        </p:txBody>
      </p:sp>
      <p:sp>
        <p:nvSpPr>
          <p:cNvPr id="2" name="Title 1"/>
          <p:cNvSpPr>
            <a:spLocks noGrp="1"/>
          </p:cNvSpPr>
          <p:nvPr>
            <p:ph type="title"/>
          </p:nvPr>
        </p:nvSpPr>
        <p:spPr/>
        <p:txBody>
          <a:bodyPr/>
          <a:lstStyle/>
          <a:p>
            <a:r>
              <a:rPr lang="en-US" dirty="0" smtClean="0"/>
              <a:t>How Banks Work</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4800" dirty="0" smtClean="0"/>
              <a:t>Definition:  When banks take in deposits that they </a:t>
            </a:r>
            <a:r>
              <a:rPr lang="en-US" sz="4800" u="sng" dirty="0" smtClean="0"/>
              <a:t>don’t</a:t>
            </a:r>
            <a:r>
              <a:rPr lang="en-US" sz="4800" dirty="0" smtClean="0"/>
              <a:t> then loan out.  This means your money stays in the bank.  </a:t>
            </a:r>
            <a:endParaRPr lang="en-US" sz="4800" dirty="0"/>
          </a:p>
        </p:txBody>
      </p:sp>
      <p:sp>
        <p:nvSpPr>
          <p:cNvPr id="2" name="Title 1"/>
          <p:cNvSpPr>
            <a:spLocks noGrp="1"/>
          </p:cNvSpPr>
          <p:nvPr>
            <p:ph type="title"/>
          </p:nvPr>
        </p:nvSpPr>
        <p:spPr/>
        <p:txBody>
          <a:bodyPr/>
          <a:lstStyle/>
          <a:p>
            <a:r>
              <a:rPr lang="en-US" dirty="0" smtClean="0"/>
              <a:t>Bank Reserves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5400" dirty="0" smtClean="0"/>
              <a:t>What would be your plan to save the country if you were president during the Great Depression? </a:t>
            </a:r>
            <a:endParaRPr lang="en-US" sz="5400" dirty="0"/>
          </a:p>
        </p:txBody>
      </p:sp>
      <p:sp>
        <p:nvSpPr>
          <p:cNvPr id="2" name="Title 1"/>
          <p:cNvSpPr>
            <a:spLocks noGrp="1"/>
          </p:cNvSpPr>
          <p:nvPr>
            <p:ph type="title"/>
          </p:nvPr>
        </p:nvSpPr>
        <p:spPr/>
        <p:txBody>
          <a:bodyPr/>
          <a:lstStyle/>
          <a:p>
            <a:r>
              <a:rPr lang="en-US" dirty="0" smtClean="0"/>
              <a:t>Warm-up</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 </a:t>
            </a:r>
            <a:r>
              <a:rPr lang="en-US" b="1" dirty="0" smtClean="0"/>
              <a:t>Fractional Reserve</a:t>
            </a:r>
            <a:r>
              <a:rPr lang="en-US" dirty="0" smtClean="0"/>
              <a:t> banking system: this means that banks take in money and lend it out.  There isn’t even enough money –</a:t>
            </a:r>
            <a:r>
              <a:rPr lang="en-US" i="1" dirty="0" smtClean="0"/>
              <a:t>in cash</a:t>
            </a:r>
            <a:r>
              <a:rPr lang="en-US" dirty="0" smtClean="0"/>
              <a:t>—in the bank for everyone to take all their money out—the bank’s already lent it out to other people in the form of loans</a:t>
            </a:r>
            <a:endParaRPr lang="en-US" dirty="0"/>
          </a:p>
        </p:txBody>
      </p:sp>
      <p:sp>
        <p:nvSpPr>
          <p:cNvPr id="2" name="Title 1"/>
          <p:cNvSpPr>
            <a:spLocks noGrp="1"/>
          </p:cNvSpPr>
          <p:nvPr>
            <p:ph type="title"/>
          </p:nvPr>
        </p:nvSpPr>
        <p:spPr/>
        <p:txBody>
          <a:bodyPr/>
          <a:lstStyle/>
          <a:p>
            <a:r>
              <a:rPr lang="en-US" dirty="0" smtClean="0"/>
              <a:t>U.S. Reserve System</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678363"/>
          </a:xfrm>
        </p:spPr>
        <p:txBody>
          <a:bodyPr>
            <a:normAutofit/>
          </a:bodyPr>
          <a:lstStyle/>
          <a:p>
            <a:r>
              <a:rPr lang="en-US" sz="3600" dirty="0" smtClean="0"/>
              <a:t>Loans are when you borrow money from the bank.  The banks lends you the money, which they got from people who deposited their savings.  </a:t>
            </a:r>
          </a:p>
          <a:p>
            <a:r>
              <a:rPr lang="en-US" sz="3600" dirty="0" smtClean="0"/>
              <a:t>People usually spend loan money right away, on things like homes, cars, or college payments.</a:t>
            </a:r>
            <a:endParaRPr lang="en-US" sz="3600" dirty="0"/>
          </a:p>
        </p:txBody>
      </p:sp>
      <p:sp>
        <p:nvSpPr>
          <p:cNvPr id="2" name="Title 1"/>
          <p:cNvSpPr>
            <a:spLocks noGrp="1"/>
          </p:cNvSpPr>
          <p:nvPr>
            <p:ph type="title"/>
          </p:nvPr>
        </p:nvSpPr>
        <p:spPr/>
        <p:txBody>
          <a:bodyPr/>
          <a:lstStyle/>
          <a:p>
            <a:r>
              <a:rPr lang="en-US" dirty="0" smtClean="0"/>
              <a:t>Loans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Because only a small fraction of the bank’s customers’ deposits are kept on reserve (in the actual bank) not everyone can get their money out in cash in one day.  </a:t>
            </a:r>
          </a:p>
          <a:p>
            <a:endParaRPr lang="en-US" dirty="0"/>
          </a:p>
          <a:p>
            <a:r>
              <a:rPr lang="en-US" dirty="0" smtClean="0"/>
              <a:t>This usually isn’t a problem, but WAS during the Great Depression</a:t>
            </a:r>
            <a:endParaRPr lang="en-US" dirty="0"/>
          </a:p>
        </p:txBody>
      </p:sp>
      <p:sp>
        <p:nvSpPr>
          <p:cNvPr id="2" name="Title 1"/>
          <p:cNvSpPr>
            <a:spLocks noGrp="1"/>
          </p:cNvSpPr>
          <p:nvPr>
            <p:ph type="title"/>
          </p:nvPr>
        </p:nvSpPr>
        <p:spPr/>
        <p:txBody>
          <a:bodyPr/>
          <a:lstStyle/>
          <a:p>
            <a:r>
              <a:rPr lang="en-US" dirty="0" smtClean="0"/>
              <a:t>Withdrawals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This occurred during the Great Depression, when banks could not meet the demands of people who wanted all their money back in cash</a:t>
            </a:r>
          </a:p>
          <a:p>
            <a:r>
              <a:rPr lang="en-US" dirty="0" smtClean="0"/>
              <a:t>Remember, banks had given out that money in the form of LOANS, which take time to pay back</a:t>
            </a:r>
            <a:endParaRPr lang="en-US" dirty="0"/>
          </a:p>
        </p:txBody>
      </p:sp>
      <p:sp>
        <p:nvSpPr>
          <p:cNvPr id="2" name="Title 1"/>
          <p:cNvSpPr>
            <a:spLocks noGrp="1"/>
          </p:cNvSpPr>
          <p:nvPr>
            <p:ph type="title"/>
          </p:nvPr>
        </p:nvSpPr>
        <p:spPr/>
        <p:txBody>
          <a:bodyPr/>
          <a:lstStyle/>
          <a:p>
            <a:r>
              <a:rPr lang="en-US" dirty="0" smtClean="0"/>
              <a:t>Bank Failure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 situation where all the depositors (bank customers) go to the bank in order to get their money back at the same time. </a:t>
            </a:r>
          </a:p>
          <a:p>
            <a:endParaRPr lang="en-US" dirty="0"/>
          </a:p>
          <a:p>
            <a:r>
              <a:rPr lang="en-US" dirty="0" smtClean="0"/>
              <a:t>The bank does not have enough cash due to having lent it out in loans to give everyone their money</a:t>
            </a:r>
            <a:endParaRPr lang="en-US" dirty="0"/>
          </a:p>
        </p:txBody>
      </p:sp>
      <p:sp>
        <p:nvSpPr>
          <p:cNvPr id="2" name="Title 1"/>
          <p:cNvSpPr>
            <a:spLocks noGrp="1"/>
          </p:cNvSpPr>
          <p:nvPr>
            <p:ph type="title"/>
          </p:nvPr>
        </p:nvSpPr>
        <p:spPr/>
        <p:txBody>
          <a:bodyPr/>
          <a:lstStyle/>
          <a:p>
            <a:r>
              <a:rPr lang="en-US" dirty="0" smtClean="0"/>
              <a:t>Bank Run</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1447800" y="1295400"/>
            <a:ext cx="6498472" cy="502548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Bank Runs </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Bank Run</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1447800" y="1066800"/>
            <a:ext cx="6858000" cy="5606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Bank runs can lead to bank panic in which people no longer trust the banks or lose confidence in them</a:t>
            </a:r>
          </a:p>
          <a:p>
            <a:r>
              <a:rPr lang="en-US" dirty="0" smtClean="0"/>
              <a:t>When this happens, banks are harmed because people will no longer give them their money in savings</a:t>
            </a:r>
          </a:p>
          <a:p>
            <a:r>
              <a:rPr lang="en-US" dirty="0" smtClean="0"/>
              <a:t>As people remove their money from banks, the money supply (amount of money being used) shrinks</a:t>
            </a:r>
            <a:endParaRPr lang="en-US" dirty="0"/>
          </a:p>
          <a:p>
            <a:endParaRPr lang="en-US" dirty="0"/>
          </a:p>
        </p:txBody>
      </p:sp>
      <p:sp>
        <p:nvSpPr>
          <p:cNvPr id="2" name="Title 1"/>
          <p:cNvSpPr>
            <a:spLocks noGrp="1"/>
          </p:cNvSpPr>
          <p:nvPr>
            <p:ph type="title"/>
          </p:nvPr>
        </p:nvSpPr>
        <p:spPr/>
        <p:txBody>
          <a:bodyPr/>
          <a:lstStyle/>
          <a:p>
            <a:r>
              <a:rPr lang="en-US" dirty="0" smtClean="0"/>
              <a:t>Bank Panic</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sz="3200" dirty="0" smtClean="0"/>
              <a:t>Hoover believed in Laissez-faire government. </a:t>
            </a:r>
          </a:p>
          <a:p>
            <a:pPr>
              <a:buNone/>
            </a:pPr>
            <a:r>
              <a:rPr lang="en-US" sz="3200" dirty="0" smtClean="0"/>
              <a:t> </a:t>
            </a:r>
          </a:p>
          <a:p>
            <a:r>
              <a:rPr lang="en-US" sz="3200" u="sng" dirty="0" smtClean="0"/>
              <a:t>Laissez-faire</a:t>
            </a:r>
            <a:r>
              <a:rPr lang="en-US" sz="3200" dirty="0" smtClean="0"/>
              <a:t> is a French term meaning “hands-off”.  This means that government does not implement policies to deal with economic problems; it just lets the markets work themselves out.</a:t>
            </a:r>
            <a:endParaRPr lang="en-US" sz="3200" u="sng" dirty="0"/>
          </a:p>
        </p:txBody>
      </p:sp>
      <p:sp>
        <p:nvSpPr>
          <p:cNvPr id="2" name="Title 1"/>
          <p:cNvSpPr>
            <a:spLocks noGrp="1"/>
          </p:cNvSpPr>
          <p:nvPr>
            <p:ph type="title"/>
          </p:nvPr>
        </p:nvSpPr>
        <p:spPr/>
        <p:txBody>
          <a:bodyPr>
            <a:normAutofit fontScale="90000"/>
          </a:bodyPr>
          <a:lstStyle/>
          <a:p>
            <a:r>
              <a:rPr lang="en-US" dirty="0" smtClean="0"/>
              <a:t>The Role of Government, according to Hoover:</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Hoover</a:t>
            </a:r>
            <a:endParaRPr lang="en-US" dirty="0"/>
          </a:p>
        </p:txBody>
      </p:sp>
      <p:pic>
        <p:nvPicPr>
          <p:cNvPr id="1026" name="Picture 2" descr="http://www.nps.gov/heho/historyculture/images/herbet_hoover_415w.jpg"/>
          <p:cNvPicPr>
            <a:picLocks noChangeAspect="1" noChangeArrowheads="1"/>
          </p:cNvPicPr>
          <p:nvPr/>
        </p:nvPicPr>
        <p:blipFill>
          <a:blip r:embed="rId2" cstate="print"/>
          <a:srcRect/>
          <a:stretch>
            <a:fillRect/>
          </a:stretch>
        </p:blipFill>
        <p:spPr bwMode="auto">
          <a:xfrm>
            <a:off x="2438400" y="1295400"/>
            <a:ext cx="3952875" cy="522922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Tests returned</a:t>
            </a:r>
          </a:p>
          <a:p>
            <a:r>
              <a:rPr lang="en-US" dirty="0" smtClean="0"/>
              <a:t>Unit 2 Test Thursday March 10</a:t>
            </a:r>
            <a:r>
              <a:rPr lang="en-US" baseline="30000" dirty="0" smtClean="0"/>
              <a:t>th</a:t>
            </a:r>
            <a:r>
              <a:rPr lang="en-US" dirty="0" smtClean="0"/>
              <a:t> </a:t>
            </a:r>
          </a:p>
          <a:p>
            <a:r>
              <a:rPr lang="en-US" dirty="0" smtClean="0"/>
              <a:t>Unit 2 Debate Wednesday March 9</a:t>
            </a:r>
            <a:r>
              <a:rPr lang="en-US" baseline="30000" dirty="0" smtClean="0"/>
              <a:t>th</a:t>
            </a:r>
          </a:p>
          <a:p>
            <a:r>
              <a:rPr lang="en-US" baseline="30000" dirty="0" smtClean="0"/>
              <a:t>Wrap-up</a:t>
            </a:r>
            <a:r>
              <a:rPr lang="en-US" dirty="0" smtClean="0"/>
              <a:t> of yesterday  </a:t>
            </a:r>
            <a:endParaRPr lang="en-US" dirty="0"/>
          </a:p>
        </p:txBody>
      </p:sp>
      <p:sp>
        <p:nvSpPr>
          <p:cNvPr id="3" name="Title 2"/>
          <p:cNvSpPr>
            <a:spLocks noGrp="1"/>
          </p:cNvSpPr>
          <p:nvPr>
            <p:ph type="title"/>
          </p:nvPr>
        </p:nvSpPr>
        <p:spPr/>
        <p:txBody>
          <a:bodyPr/>
          <a:lstStyle/>
          <a:p>
            <a:r>
              <a:rPr lang="en-US" dirty="0" smtClean="0"/>
              <a:t>Announcements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dirty="0" smtClean="0"/>
              <a:t>Hoover tried to protect American production by getting Congress to pass the Smoot-Hawley Tariff in 1930, right after the crash of the stock market.  </a:t>
            </a:r>
          </a:p>
          <a:p>
            <a:pPr>
              <a:buNone/>
            </a:pPr>
            <a:endParaRPr lang="en-US" dirty="0" smtClean="0"/>
          </a:p>
          <a:p>
            <a:pPr>
              <a:buNone/>
            </a:pPr>
            <a:r>
              <a:rPr lang="en-US" dirty="0" smtClean="0"/>
              <a:t>The Smoot-Hawley </a:t>
            </a:r>
            <a:r>
              <a:rPr lang="en-US" dirty="0" err="1" smtClean="0"/>
              <a:t>Tarriff</a:t>
            </a:r>
            <a:r>
              <a:rPr lang="en-US" dirty="0" smtClean="0"/>
              <a:t> was supposed to:</a:t>
            </a:r>
          </a:p>
          <a:p>
            <a:pPr>
              <a:buFont typeface="Wingdings" pitchFamily="2" charset="2"/>
              <a:buChar char="§"/>
            </a:pPr>
            <a:r>
              <a:rPr lang="en-US" dirty="0" smtClean="0"/>
              <a:t>Protect farmers through high tariffs, so things from other countries could not be imported</a:t>
            </a:r>
          </a:p>
          <a:p>
            <a:pPr>
              <a:buFont typeface="Wingdings" pitchFamily="2" charset="2"/>
              <a:buChar char="§"/>
            </a:pPr>
            <a:r>
              <a:rPr lang="en-US" dirty="0" smtClean="0"/>
              <a:t>Protect American production of goods</a:t>
            </a:r>
          </a:p>
          <a:p>
            <a:pPr>
              <a:buFont typeface="Wingdings" pitchFamily="2" charset="2"/>
              <a:buChar char="§"/>
            </a:pPr>
            <a:r>
              <a:rPr lang="en-US" dirty="0" smtClean="0"/>
              <a:t>Essentially </a:t>
            </a:r>
            <a:r>
              <a:rPr lang="en-US" i="1" dirty="0" smtClean="0"/>
              <a:t>force</a:t>
            </a:r>
            <a:r>
              <a:rPr lang="en-US" dirty="0" smtClean="0"/>
              <a:t> people to buy American</a:t>
            </a:r>
          </a:p>
        </p:txBody>
      </p:sp>
      <p:sp>
        <p:nvSpPr>
          <p:cNvPr id="2" name="Title 1"/>
          <p:cNvSpPr>
            <a:spLocks noGrp="1"/>
          </p:cNvSpPr>
          <p:nvPr>
            <p:ph type="title"/>
          </p:nvPr>
        </p:nvSpPr>
        <p:spPr/>
        <p:txBody>
          <a:bodyPr>
            <a:normAutofit fontScale="90000"/>
          </a:bodyPr>
          <a:lstStyle/>
          <a:p>
            <a:r>
              <a:rPr lang="en-US" dirty="0" smtClean="0"/>
              <a:t>Hoover’s Trade Policy: Smoot-Hawley Tariff</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sz="3200" dirty="0" smtClean="0"/>
              <a:t>Hoover also believed in a “hands-off” policy when it came to how businesses were run</a:t>
            </a:r>
          </a:p>
          <a:p>
            <a:r>
              <a:rPr lang="en-US" sz="3200" dirty="0" smtClean="0"/>
              <a:t>He initially did not support those who were out of work because he feared that Americans would become lazy</a:t>
            </a:r>
          </a:p>
          <a:p>
            <a:r>
              <a:rPr lang="en-US" sz="3200" dirty="0" smtClean="0"/>
              <a:t>Many became resentful towards Hoover because he did not help them like they hoped he would</a:t>
            </a:r>
            <a:endParaRPr lang="en-US" sz="3200" dirty="0"/>
          </a:p>
        </p:txBody>
      </p:sp>
      <p:sp>
        <p:nvSpPr>
          <p:cNvPr id="2" name="Title 1"/>
          <p:cNvSpPr>
            <a:spLocks noGrp="1"/>
          </p:cNvSpPr>
          <p:nvPr>
            <p:ph type="title"/>
          </p:nvPr>
        </p:nvSpPr>
        <p:spPr/>
        <p:txBody>
          <a:bodyPr>
            <a:normAutofit fontScale="90000"/>
          </a:bodyPr>
          <a:lstStyle/>
          <a:p>
            <a:r>
              <a:rPr lang="en-US" dirty="0" smtClean="0"/>
              <a:t>Hoover’s Business Policy: Laissez-Faire</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buNone/>
            </a:pPr>
            <a:r>
              <a:rPr lang="en-US" dirty="0" smtClean="0"/>
              <a:t>Hoover believed providing money to American businesses was the best solution, so he established the RFC in 1932.  </a:t>
            </a:r>
          </a:p>
          <a:p>
            <a:pPr>
              <a:buNone/>
            </a:pPr>
            <a:endParaRPr lang="en-US" dirty="0" smtClean="0"/>
          </a:p>
          <a:p>
            <a:pPr>
              <a:buNone/>
            </a:pPr>
            <a:r>
              <a:rPr lang="en-US" dirty="0" smtClean="0"/>
              <a:t>The RFC:</a:t>
            </a:r>
          </a:p>
          <a:p>
            <a:r>
              <a:rPr lang="en-US" dirty="0" smtClean="0"/>
              <a:t>Loaned money to businesses and banks to keep them in operation</a:t>
            </a:r>
          </a:p>
          <a:p>
            <a:r>
              <a:rPr lang="en-US" dirty="0" smtClean="0"/>
              <a:t>Saved many corporations</a:t>
            </a:r>
          </a:p>
          <a:p>
            <a:r>
              <a:rPr lang="en-US" dirty="0" smtClean="0"/>
              <a:t>Spent money on public works projects, like building hospitals, roads, and schools		</a:t>
            </a:r>
            <a:endParaRPr lang="en-US" dirty="0"/>
          </a:p>
        </p:txBody>
      </p:sp>
      <p:sp>
        <p:nvSpPr>
          <p:cNvPr id="2" name="Title 1"/>
          <p:cNvSpPr>
            <a:spLocks noGrp="1"/>
          </p:cNvSpPr>
          <p:nvPr>
            <p:ph type="title"/>
          </p:nvPr>
        </p:nvSpPr>
        <p:spPr/>
        <p:txBody>
          <a:bodyPr>
            <a:normAutofit fontScale="90000"/>
          </a:bodyPr>
          <a:lstStyle/>
          <a:p>
            <a:r>
              <a:rPr lang="en-US" dirty="0" smtClean="0"/>
              <a:t>Reconstruction Finance Corporation (RFC)</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Agricultural Marketing Act was passed in 1929.  This established the Federal Farm Board, which bought surplus crops and made prices of farm products go up.</a:t>
            </a:r>
          </a:p>
          <a:p>
            <a:r>
              <a:rPr lang="en-US" dirty="0" smtClean="0"/>
              <a:t>This plan ultimately failed and the Federal Farm Board spent nearly $180 million before it was ended in 1933</a:t>
            </a:r>
          </a:p>
          <a:p>
            <a:pPr>
              <a:buNone/>
            </a:pPr>
            <a:endParaRPr lang="en-US" dirty="0"/>
          </a:p>
        </p:txBody>
      </p:sp>
      <p:sp>
        <p:nvSpPr>
          <p:cNvPr id="2" name="Title 1"/>
          <p:cNvSpPr>
            <a:spLocks noGrp="1"/>
          </p:cNvSpPr>
          <p:nvPr>
            <p:ph type="title"/>
          </p:nvPr>
        </p:nvSpPr>
        <p:spPr/>
        <p:txBody>
          <a:bodyPr/>
          <a:lstStyle/>
          <a:p>
            <a:r>
              <a:rPr lang="en-US" dirty="0" smtClean="0"/>
              <a:t>Hoover &amp; Farming</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Hoover tried to give indirect aid to homeowners who were at risk of losing their homes</a:t>
            </a:r>
          </a:p>
          <a:p>
            <a:r>
              <a:rPr lang="en-US" dirty="0" smtClean="0"/>
              <a:t>In 1932- he supported the Federal Home Loan Bank Act, which provided money to banks, financial institutions, and insurance companies to provide mortgages.</a:t>
            </a:r>
          </a:p>
          <a:p>
            <a:r>
              <a:rPr lang="en-US" dirty="0" smtClean="0"/>
              <a:t>Hoover did this in order to decrease the amount of foreclosures on homes.  </a:t>
            </a:r>
          </a:p>
          <a:p>
            <a:r>
              <a:rPr lang="en-US" dirty="0" smtClean="0"/>
              <a:t>Many people claimed that this was, “too little, too late”</a:t>
            </a:r>
            <a:endParaRPr lang="en-US" dirty="0"/>
          </a:p>
        </p:txBody>
      </p:sp>
      <p:sp>
        <p:nvSpPr>
          <p:cNvPr id="2" name="Title 1"/>
          <p:cNvSpPr>
            <a:spLocks noGrp="1"/>
          </p:cNvSpPr>
          <p:nvPr>
            <p:ph type="title"/>
          </p:nvPr>
        </p:nvSpPr>
        <p:spPr/>
        <p:txBody>
          <a:bodyPr/>
          <a:lstStyle/>
          <a:p>
            <a:r>
              <a:rPr lang="en-US" dirty="0" smtClean="0"/>
              <a:t>Hoover &amp; Housing</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Shanty-towns that arose throughout five major areas in the US due to the amount of people without homes</a:t>
            </a:r>
          </a:p>
          <a:p>
            <a:r>
              <a:rPr lang="en-US" dirty="0" smtClean="0"/>
              <a:t>These were named for and blamed on President Hoover</a:t>
            </a:r>
            <a:endParaRPr lang="en-US" dirty="0"/>
          </a:p>
        </p:txBody>
      </p:sp>
      <p:sp>
        <p:nvSpPr>
          <p:cNvPr id="2" name="Title 1"/>
          <p:cNvSpPr>
            <a:spLocks noGrp="1"/>
          </p:cNvSpPr>
          <p:nvPr>
            <p:ph type="title"/>
          </p:nvPr>
        </p:nvSpPr>
        <p:spPr/>
        <p:txBody>
          <a:bodyPr/>
          <a:lstStyle/>
          <a:p>
            <a:r>
              <a:rPr lang="en-US" dirty="0" err="1" smtClean="0"/>
              <a:t>Hoovervilles</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t>Veterans of WWI suffered greatly during the Great Depression</a:t>
            </a:r>
          </a:p>
          <a:p>
            <a:r>
              <a:rPr lang="en-US" dirty="0" smtClean="0"/>
              <a:t>1924- before the Depression- Congress had passed the Bonus Bill; this said that all WWI veterans </a:t>
            </a:r>
            <a:r>
              <a:rPr lang="en-US" smtClean="0"/>
              <a:t>dwould</a:t>
            </a:r>
            <a:r>
              <a:rPr lang="en-US" dirty="0" smtClean="0"/>
              <a:t> receive payments, an the money would be put into a fund until 1945.  </a:t>
            </a:r>
          </a:p>
          <a:p>
            <a:r>
              <a:rPr lang="en-US" dirty="0" smtClean="0"/>
              <a:t>The depression really hurt many veterans, so they demanded the money right away.</a:t>
            </a:r>
          </a:p>
          <a:p>
            <a:r>
              <a:rPr lang="en-US" dirty="0" smtClean="0"/>
              <a:t>Congress passed a bill to loan veterans up to 50% of their money.  </a:t>
            </a:r>
          </a:p>
          <a:p>
            <a:r>
              <a:rPr lang="en-US" dirty="0" smtClean="0"/>
              <a:t>Veterans were so angry that they marched on Washington and protested; they did not receive their money and a riot began.</a:t>
            </a:r>
            <a:endParaRPr lang="en-US" dirty="0"/>
          </a:p>
        </p:txBody>
      </p:sp>
      <p:sp>
        <p:nvSpPr>
          <p:cNvPr id="2" name="Title 1"/>
          <p:cNvSpPr>
            <a:spLocks noGrp="1"/>
          </p:cNvSpPr>
          <p:nvPr>
            <p:ph type="title"/>
          </p:nvPr>
        </p:nvSpPr>
        <p:spPr/>
        <p:txBody>
          <a:bodyPr/>
          <a:lstStyle/>
          <a:p>
            <a:r>
              <a:rPr lang="en-US" dirty="0" smtClean="0"/>
              <a:t>The Bonus Army</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Franklin Delano Roosevelt was governor of New York and ran for president in 1932.</a:t>
            </a:r>
          </a:p>
          <a:p>
            <a:r>
              <a:rPr lang="en-US" dirty="0" smtClean="0"/>
              <a:t>He promised direct aid to the people of the United States and won the election of 1932.  </a:t>
            </a:r>
          </a:p>
          <a:p>
            <a:r>
              <a:rPr lang="en-US" dirty="0" smtClean="0"/>
              <a:t>When he got into office in 1933 he promised to create drastic change in his first 100 days.  </a:t>
            </a:r>
            <a:endParaRPr lang="en-US" dirty="0"/>
          </a:p>
        </p:txBody>
      </p:sp>
      <p:sp>
        <p:nvSpPr>
          <p:cNvPr id="2" name="Title 1"/>
          <p:cNvSpPr>
            <a:spLocks noGrp="1"/>
          </p:cNvSpPr>
          <p:nvPr>
            <p:ph type="title"/>
          </p:nvPr>
        </p:nvSpPr>
        <p:spPr/>
        <p:txBody>
          <a:bodyPr/>
          <a:lstStyle/>
          <a:p>
            <a:r>
              <a:rPr lang="en-US" dirty="0" smtClean="0"/>
              <a:t>Background on FDR</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nedgrace.files.wordpress.com/2009/02/fdr1.jpg"/>
          <p:cNvPicPr>
            <a:picLocks noChangeAspect="1" noChangeArrowheads="1"/>
          </p:cNvPicPr>
          <p:nvPr/>
        </p:nvPicPr>
        <p:blipFill>
          <a:blip r:embed="rId2" cstate="print"/>
          <a:srcRect/>
          <a:stretch>
            <a:fillRect/>
          </a:stretch>
        </p:blipFill>
        <p:spPr bwMode="auto">
          <a:xfrm>
            <a:off x="1219200" y="228600"/>
            <a:ext cx="6553200" cy="655320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Roosevelt did not believe in Laissez-faire economics.  </a:t>
            </a:r>
            <a:endParaRPr lang="en-US" dirty="0"/>
          </a:p>
          <a:p>
            <a:r>
              <a:rPr lang="en-US" dirty="0" smtClean="0"/>
              <a:t>He believed in Keynesian economics which states that the government </a:t>
            </a:r>
            <a:r>
              <a:rPr lang="en-US" b="1" dirty="0" smtClean="0"/>
              <a:t>must</a:t>
            </a:r>
            <a:r>
              <a:rPr lang="en-US" dirty="0" smtClean="0"/>
              <a:t> get involved in the economy to stabilize it and re-start it in times of trouble.  </a:t>
            </a:r>
          </a:p>
          <a:p>
            <a:endParaRPr lang="en-US" dirty="0"/>
          </a:p>
        </p:txBody>
      </p:sp>
      <p:sp>
        <p:nvSpPr>
          <p:cNvPr id="2" name="Title 1"/>
          <p:cNvSpPr>
            <a:spLocks noGrp="1"/>
          </p:cNvSpPr>
          <p:nvPr>
            <p:ph type="title"/>
          </p:nvPr>
        </p:nvSpPr>
        <p:spPr/>
        <p:txBody>
          <a:bodyPr/>
          <a:lstStyle/>
          <a:p>
            <a:r>
              <a:rPr lang="en-US" dirty="0" smtClean="0"/>
              <a:t>Roosevelt’s theory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Government involvement in the economy is always a good thing for the consumers (or people of a country).  </a:t>
            </a:r>
            <a:endParaRPr lang="en-US" dirty="0"/>
          </a:p>
        </p:txBody>
      </p:sp>
      <p:sp>
        <p:nvSpPr>
          <p:cNvPr id="3" name="Title 2"/>
          <p:cNvSpPr>
            <a:spLocks noGrp="1"/>
          </p:cNvSpPr>
          <p:nvPr>
            <p:ph type="title"/>
          </p:nvPr>
        </p:nvSpPr>
        <p:spPr/>
        <p:txBody>
          <a:bodyPr/>
          <a:lstStyle/>
          <a:p>
            <a:r>
              <a:rPr lang="en-US" dirty="0" smtClean="0"/>
              <a:t>Unit 2 Debate Topic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This group of programs was passed during his first 100 days in office and was called the </a:t>
            </a:r>
            <a:r>
              <a:rPr lang="en-US" b="1" dirty="0" smtClean="0"/>
              <a:t>New Deal</a:t>
            </a:r>
          </a:p>
          <a:p>
            <a:r>
              <a:rPr lang="en-US" dirty="0" smtClean="0"/>
              <a:t>The New Deal was FDR’s plan to end the depression.</a:t>
            </a:r>
            <a:endParaRPr lang="en-US" dirty="0"/>
          </a:p>
        </p:txBody>
      </p:sp>
      <p:sp>
        <p:nvSpPr>
          <p:cNvPr id="2" name="Title 1"/>
          <p:cNvSpPr>
            <a:spLocks noGrp="1"/>
          </p:cNvSpPr>
          <p:nvPr>
            <p:ph type="title"/>
          </p:nvPr>
        </p:nvSpPr>
        <p:spPr/>
        <p:txBody>
          <a:bodyPr>
            <a:normAutofit fontScale="90000"/>
          </a:bodyPr>
          <a:lstStyle/>
          <a:p>
            <a:r>
              <a:rPr lang="en-US" dirty="0" smtClean="0"/>
              <a:t>Roosevelt’s</a:t>
            </a:r>
            <a:br>
              <a:rPr lang="en-US" dirty="0" smtClean="0"/>
            </a:br>
            <a:r>
              <a:rPr lang="en-US" dirty="0" smtClean="0"/>
              <a:t>Response</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treehugger.com/roosevelt-new-deal.jpg"/>
          <p:cNvPicPr>
            <a:picLocks noChangeAspect="1" noChangeArrowheads="1"/>
          </p:cNvPicPr>
          <p:nvPr/>
        </p:nvPicPr>
        <p:blipFill>
          <a:blip r:embed="rId2" cstate="print"/>
          <a:srcRect/>
          <a:stretch>
            <a:fillRect/>
          </a:stretch>
        </p:blipFill>
        <p:spPr bwMode="auto">
          <a:xfrm>
            <a:off x="0" y="685800"/>
            <a:ext cx="8998603" cy="5105400"/>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Roosevelt started a series of programs to directly aid Americans.</a:t>
            </a:r>
          </a:p>
          <a:p>
            <a:r>
              <a:rPr lang="en-US" dirty="0" smtClean="0"/>
              <a:t>He created the Federal Deposit Insurance Corporation (FDIC) to protect bank accounts from failing banks.</a:t>
            </a:r>
          </a:p>
          <a:p>
            <a:r>
              <a:rPr lang="en-US" dirty="0" smtClean="0"/>
              <a:t>He also went after unfair business practices like monopolies by creating the National Industrial Recovery Act. </a:t>
            </a:r>
          </a:p>
          <a:p>
            <a:pPr>
              <a:buNone/>
            </a:pPr>
            <a:endParaRPr lang="en-US" dirty="0"/>
          </a:p>
        </p:txBody>
      </p:sp>
      <p:sp>
        <p:nvSpPr>
          <p:cNvPr id="2" name="Title 1"/>
          <p:cNvSpPr>
            <a:spLocks noGrp="1"/>
          </p:cNvSpPr>
          <p:nvPr>
            <p:ph type="title"/>
          </p:nvPr>
        </p:nvSpPr>
        <p:spPr/>
        <p:txBody>
          <a:bodyPr/>
          <a:lstStyle/>
          <a:p>
            <a:r>
              <a:rPr lang="en-US" dirty="0" smtClean="0"/>
              <a:t>Roosevelt’s Programs</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creativecapital.files.wordpress.com/2008/11/newdeal.jpg"/>
          <p:cNvPicPr>
            <a:picLocks noChangeAspect="1" noChangeArrowheads="1"/>
          </p:cNvPicPr>
          <p:nvPr/>
        </p:nvPicPr>
        <p:blipFill>
          <a:blip r:embed="rId2" cstate="print"/>
          <a:srcRect/>
          <a:stretch>
            <a:fillRect/>
          </a:stretch>
        </p:blipFill>
        <p:spPr bwMode="auto">
          <a:xfrm>
            <a:off x="706069" y="0"/>
            <a:ext cx="7601231" cy="68580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In addition he created the Tennessee Valley Authority (TVA) and the Civilian Conservation Corp (CCC) that provided jobs to unemployed workers.</a:t>
            </a:r>
          </a:p>
          <a:p>
            <a:r>
              <a:rPr lang="en-US" dirty="0" smtClean="0"/>
              <a:t>They created public works projects like providing electricity and provided rural workers with more stable jobs.  </a:t>
            </a:r>
          </a:p>
          <a:p>
            <a:pPr>
              <a:buNone/>
            </a:pPr>
            <a:endParaRPr lang="en-US" dirty="0"/>
          </a:p>
        </p:txBody>
      </p:sp>
      <p:sp>
        <p:nvSpPr>
          <p:cNvPr id="2" name="Title 1"/>
          <p:cNvSpPr>
            <a:spLocks noGrp="1"/>
          </p:cNvSpPr>
          <p:nvPr>
            <p:ph type="title"/>
          </p:nvPr>
        </p:nvSpPr>
        <p:spPr/>
        <p:txBody>
          <a:bodyPr>
            <a:normAutofit fontScale="90000"/>
          </a:bodyPr>
          <a:lstStyle/>
          <a:p>
            <a:r>
              <a:rPr lang="en-US" dirty="0" smtClean="0"/>
              <a:t>Roosevelt’s programs (continued)</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newdeal.feri.org/tva/images/tvacolor.gif"/>
          <p:cNvPicPr>
            <a:picLocks noChangeAspect="1" noChangeArrowheads="1"/>
          </p:cNvPicPr>
          <p:nvPr/>
        </p:nvPicPr>
        <p:blipFill>
          <a:blip r:embed="rId2" cstate="print"/>
          <a:srcRect/>
          <a:stretch>
            <a:fillRect/>
          </a:stretch>
        </p:blipFill>
        <p:spPr bwMode="auto">
          <a:xfrm>
            <a:off x="979772" y="-1"/>
            <a:ext cx="7097428" cy="67764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heckerboard(across)">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33" presetClass="emph" presetSubtype="0" fill="remove" nodeType="clickEffect">
                                  <p:stCondLst>
                                    <p:cond delay="0"/>
                                  </p:stCondLst>
                                  <p:childTnLst>
                                    <p:animClr clrSpc="rgb">
                                      <p:cBhvr override="childStyle">
                                        <p:cTn id="11" dur="1500" accel="50000" autoRev="1" fill="hold" tmFilter="0, 0; .33333, 1; 1, 1">
                                          <p:stCondLst>
                                            <p:cond delay="0"/>
                                          </p:stCondLst>
                                        </p:cTn>
                                        <p:tgtEl>
                                          <p:spTgt spid="27650"/>
                                        </p:tgtEl>
                                        <p:attrNameLst>
                                          <p:attrName>style.color</p:attrName>
                                        </p:attrNameLst>
                                      </p:cBhvr>
                                      <p:to>
                                        <a:schemeClr val="accent2"/>
                                      </p:to>
                                    </p:animClr>
                                    <p:animClr clrSpc="rgb">
                                      <p:cBhvr>
                                        <p:cTn id="12" dur="1500" accel="50000" autoRev="1" fill="hold" tmFilter="0, 0; .33333, 1; 1, 1">
                                          <p:stCondLst>
                                            <p:cond delay="0"/>
                                          </p:stCondLst>
                                        </p:cTn>
                                        <p:tgtEl>
                                          <p:spTgt spid="27650"/>
                                        </p:tgtEl>
                                        <p:attrNameLst>
                                          <p:attrName>fillcolor</p:attrName>
                                        </p:attrNameLst>
                                      </p:cBhvr>
                                      <p:to>
                                        <a:schemeClr val="accent2"/>
                                      </p:to>
                                    </p:animClr>
                                    <p:set>
                                      <p:cBhvr>
                                        <p:cTn id="13" dur="3000" fill="hold"/>
                                        <p:tgtEl>
                                          <p:spTgt spid="27650"/>
                                        </p:tgtEl>
                                        <p:attrNameLst>
                                          <p:attrName>fill.type</p:attrName>
                                        </p:attrNameLst>
                                      </p:cBhvr>
                                      <p:to>
                                        <p:strVal val="solid"/>
                                      </p:to>
                                    </p:set>
                                    <p:set>
                                      <p:cBhvr>
                                        <p:cTn id="14" dur="3000" fill="hold"/>
                                        <p:tgtEl>
                                          <p:spTgt spid="27650"/>
                                        </p:tgtEl>
                                        <p:attrNameLst>
                                          <p:attrName>fill.on</p:attrName>
                                        </p:attrNameLst>
                                      </p:cBhvr>
                                      <p:to>
                                        <p:strVal val="true"/>
                                      </p:to>
                                    </p:set>
                                    <p:animScale>
                                      <p:cBhvr>
                                        <p:cTn id="15" dur="1500" accel="50000" autoRev="1" fill="hold" tmFilter="0, 0; .33333, 1; 1, 1">
                                          <p:stCondLst>
                                            <p:cond delay="0"/>
                                          </p:stCondLst>
                                        </p:cTn>
                                        <p:tgtEl>
                                          <p:spTgt spid="27650"/>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4400" dirty="0" smtClean="0"/>
              <a:t>Roosevelt moved along in the right direction and was more effective than Hoover.</a:t>
            </a:r>
          </a:p>
          <a:p>
            <a:r>
              <a:rPr lang="en-US" sz="4400" dirty="0" smtClean="0"/>
              <a:t>We will learn however that the Depression does not completely end until the start of World War II in 1939.  </a:t>
            </a:r>
            <a:endParaRPr lang="en-US" sz="4400" dirty="0"/>
          </a:p>
        </p:txBody>
      </p:sp>
      <p:sp>
        <p:nvSpPr>
          <p:cNvPr id="2" name="Title 1"/>
          <p:cNvSpPr>
            <a:spLocks noGrp="1"/>
          </p:cNvSpPr>
          <p:nvPr>
            <p:ph type="title"/>
          </p:nvPr>
        </p:nvSpPr>
        <p:spPr/>
        <p:txBody>
          <a:bodyPr>
            <a:normAutofit fontScale="90000"/>
          </a:bodyPr>
          <a:lstStyle/>
          <a:p>
            <a:r>
              <a:rPr lang="en-US" dirty="0" smtClean="0"/>
              <a:t>Was Roosevelt Effective in ending the Depression?</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1.  What is a bank failure?</a:t>
            </a:r>
          </a:p>
          <a:p>
            <a:r>
              <a:rPr lang="en-US" dirty="0" smtClean="0"/>
              <a:t>2.  What is a bank run?</a:t>
            </a:r>
          </a:p>
          <a:p>
            <a:r>
              <a:rPr lang="en-US" dirty="0" smtClean="0"/>
              <a:t>3. How did bank panic contribute to the collapse of the nation’s banking system?</a:t>
            </a:r>
          </a:p>
          <a:p>
            <a:r>
              <a:rPr lang="en-US" dirty="0" smtClean="0"/>
              <a:t>4.  How did Hoover respond to the Great Depression?  Was it successful?  Why?</a:t>
            </a:r>
          </a:p>
          <a:p>
            <a:r>
              <a:rPr lang="en-US" dirty="0" smtClean="0"/>
              <a:t>5. How did Roosevelt Respond to the great depression?</a:t>
            </a:r>
          </a:p>
          <a:p>
            <a:r>
              <a:rPr lang="en-US" dirty="0" smtClean="0"/>
              <a:t>6.  Name 3 programs that Roosevelt implemented and what each did.  </a:t>
            </a:r>
            <a:endParaRPr lang="en-US" dirty="0"/>
          </a:p>
        </p:txBody>
      </p:sp>
      <p:sp>
        <p:nvSpPr>
          <p:cNvPr id="3" name="Title 2"/>
          <p:cNvSpPr>
            <a:spLocks noGrp="1"/>
          </p:cNvSpPr>
          <p:nvPr>
            <p:ph type="title"/>
          </p:nvPr>
        </p:nvSpPr>
        <p:spPr/>
        <p:txBody>
          <a:bodyPr/>
          <a:lstStyle/>
          <a:p>
            <a:r>
              <a:rPr lang="en-US" dirty="0" smtClean="0"/>
              <a:t>Exit slip</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uncajoe.today.com/files/2009/02/depression-gdp-output-1.gif"/>
          <p:cNvPicPr>
            <a:picLocks noChangeAspect="1" noChangeArrowheads="1"/>
          </p:cNvPicPr>
          <p:nvPr/>
        </p:nvPicPr>
        <p:blipFill>
          <a:blip r:embed="rId2" cstate="print"/>
          <a:srcRect/>
          <a:stretch>
            <a:fillRect/>
          </a:stretch>
        </p:blipFill>
        <p:spPr bwMode="auto">
          <a:xfrm>
            <a:off x="2133600" y="-17663"/>
            <a:ext cx="5257800" cy="6802544"/>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What would have been the hardest part of living in America during the Great Depression?  Why?  </a:t>
            </a:r>
            <a:endParaRPr lang="en-US" dirty="0"/>
          </a:p>
        </p:txBody>
      </p:sp>
      <p:sp>
        <p:nvSpPr>
          <p:cNvPr id="3" name="Title 2"/>
          <p:cNvSpPr>
            <a:spLocks noGrp="1"/>
          </p:cNvSpPr>
          <p:nvPr>
            <p:ph type="title"/>
          </p:nvPr>
        </p:nvSpPr>
        <p:spPr/>
        <p:txBody>
          <a:bodyPr/>
          <a:lstStyle/>
          <a:p>
            <a:r>
              <a:rPr lang="en-US" dirty="0" smtClean="0"/>
              <a:t>Warm-up</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6508377" cy="1143000"/>
          </a:xfrm>
        </p:spPr>
        <p:txBody>
          <a:bodyPr/>
          <a:lstStyle/>
          <a:p>
            <a:r>
              <a:rPr lang="en-US" dirty="0" smtClean="0"/>
              <a:t>Sherman Anti-Trust:</a:t>
            </a:r>
            <a:endParaRPr lang="en-US" dirty="0"/>
          </a:p>
        </p:txBody>
      </p:sp>
      <p:sp>
        <p:nvSpPr>
          <p:cNvPr id="3" name="Content Placeholder 2"/>
          <p:cNvSpPr>
            <a:spLocks noGrp="1"/>
          </p:cNvSpPr>
          <p:nvPr>
            <p:ph idx="1"/>
          </p:nvPr>
        </p:nvSpPr>
        <p:spPr>
          <a:xfrm>
            <a:off x="457199" y="1485900"/>
            <a:ext cx="4125821" cy="4882403"/>
          </a:xfrm>
        </p:spPr>
        <p:txBody>
          <a:bodyPr>
            <a:normAutofit fontScale="70000" lnSpcReduction="20000"/>
          </a:bodyPr>
          <a:lstStyle/>
          <a:p>
            <a:r>
              <a:rPr lang="en-US" dirty="0" smtClean="0"/>
              <a:t>This was passed in 1890 and made trusts illegal</a:t>
            </a:r>
          </a:p>
          <a:p>
            <a:r>
              <a:rPr lang="en-US" dirty="0" smtClean="0"/>
              <a:t>People felt that Big Business leaders were getting too powerful and making too much money</a:t>
            </a:r>
          </a:p>
          <a:p>
            <a:r>
              <a:rPr lang="en-US" dirty="0" smtClean="0"/>
              <a:t>It was meant to limit the power of Big Businessmen, but didn’t work out that way.</a:t>
            </a:r>
          </a:p>
          <a:p>
            <a:r>
              <a:rPr lang="en-US" dirty="0" smtClean="0"/>
              <a:t>Big Business lawyers turned the law around to prosecute striking unions</a:t>
            </a:r>
          </a:p>
          <a:p>
            <a:r>
              <a:rPr lang="en-US" dirty="0" smtClean="0"/>
              <a:t>This means that Big Business would say that strikes by </a:t>
            </a:r>
            <a:r>
              <a:rPr lang="en-US" b="1" dirty="0" smtClean="0"/>
              <a:t>unions</a:t>
            </a:r>
            <a:r>
              <a:rPr lang="en-US" dirty="0" smtClean="0"/>
              <a:t> (groups of people who all work for the same business; it protects the rights of the workers) were breaking this act.</a:t>
            </a:r>
          </a:p>
          <a:p>
            <a:endParaRPr lang="en-US" dirty="0" smtClean="0"/>
          </a:p>
          <a:p>
            <a:endParaRPr lang="en-US" dirty="0"/>
          </a:p>
        </p:txBody>
      </p:sp>
      <p:pic>
        <p:nvPicPr>
          <p:cNvPr id="4" name="Picture 3"/>
          <p:cNvPicPr>
            <a:picLocks noChangeAspect="1"/>
          </p:cNvPicPr>
          <p:nvPr/>
        </p:nvPicPr>
        <p:blipFill>
          <a:blip r:embed="rId2" cstate="print"/>
          <a:stretch>
            <a:fillRect/>
          </a:stretch>
        </p:blipFill>
        <p:spPr>
          <a:xfrm>
            <a:off x="4583020" y="1549858"/>
            <a:ext cx="4560979" cy="3888235"/>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4400" dirty="0" smtClean="0"/>
              <a:t>Dust Bowl- the term for the extreme dust storms and drought in the 1930s that prevented farming in the mid-western part of the United States. </a:t>
            </a:r>
          </a:p>
          <a:p>
            <a:endParaRPr lang="en-US" dirty="0"/>
          </a:p>
        </p:txBody>
      </p:sp>
      <p:sp>
        <p:nvSpPr>
          <p:cNvPr id="2" name="Title 1"/>
          <p:cNvSpPr>
            <a:spLocks noGrp="1"/>
          </p:cNvSpPr>
          <p:nvPr>
            <p:ph type="title"/>
          </p:nvPr>
        </p:nvSpPr>
        <p:spPr/>
        <p:txBody>
          <a:bodyPr/>
          <a:lstStyle/>
          <a:p>
            <a:r>
              <a:rPr lang="en-US" dirty="0" smtClean="0"/>
              <a:t>Vocabulary</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You will receive a sheet of paper that is either titled African American, Farmer, Railroad worker or Teacher.  </a:t>
            </a:r>
          </a:p>
          <a:p>
            <a:r>
              <a:rPr lang="en-US" dirty="0" smtClean="0"/>
              <a:t>You will pretend to be that person during the 1930s</a:t>
            </a:r>
          </a:p>
          <a:p>
            <a:r>
              <a:rPr lang="en-US" dirty="0" smtClean="0"/>
              <a:t>Read the blurb about the person and look at their budget.  Then create a new budget for the person in the 1930s.  </a:t>
            </a:r>
          </a:p>
          <a:p>
            <a:r>
              <a:rPr lang="en-US" dirty="0" smtClean="0"/>
              <a:t>Answer the reflection questions once you finish the budget.  </a:t>
            </a:r>
            <a:endParaRPr lang="en-US" dirty="0"/>
          </a:p>
        </p:txBody>
      </p:sp>
      <p:sp>
        <p:nvSpPr>
          <p:cNvPr id="2" name="Title 1"/>
          <p:cNvSpPr>
            <a:spLocks noGrp="1"/>
          </p:cNvSpPr>
          <p:nvPr>
            <p:ph type="title"/>
          </p:nvPr>
        </p:nvSpPr>
        <p:spPr/>
        <p:txBody>
          <a:bodyPr/>
          <a:lstStyle/>
          <a:p>
            <a:r>
              <a:rPr lang="en-US" dirty="0" smtClean="0"/>
              <a:t>Simulation</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Railroad Workers faced major job cuts during the Depression.</a:t>
            </a:r>
          </a:p>
          <a:p>
            <a:r>
              <a:rPr lang="en-US" dirty="0" smtClean="0"/>
              <a:t>Railroads were used far less because fewer people were traveling and there were fewer things to ship around the country.</a:t>
            </a:r>
          </a:p>
          <a:p>
            <a:r>
              <a:rPr lang="en-US" dirty="0" smtClean="0"/>
              <a:t>As a result many railroad workers lost their jobs or had their wages cut severely</a:t>
            </a:r>
            <a:endParaRPr lang="en-US" dirty="0"/>
          </a:p>
        </p:txBody>
      </p:sp>
      <p:sp>
        <p:nvSpPr>
          <p:cNvPr id="2" name="Title 1"/>
          <p:cNvSpPr>
            <a:spLocks noGrp="1"/>
          </p:cNvSpPr>
          <p:nvPr>
            <p:ph type="title"/>
          </p:nvPr>
        </p:nvSpPr>
        <p:spPr/>
        <p:txBody>
          <a:bodyPr/>
          <a:lstStyle/>
          <a:p>
            <a:r>
              <a:rPr lang="en-US" dirty="0" smtClean="0"/>
              <a:t>Railroad workers</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Farmers faced dropping prices and lower-demand for their products.</a:t>
            </a:r>
          </a:p>
          <a:p>
            <a:r>
              <a:rPr lang="en-US" dirty="0" smtClean="0"/>
              <a:t>Farmers also had to contend with the Dust Bowl-which was a series of large dust storms in the mid-west that forced many farmers to leave their land because they were unable to grow anything.  </a:t>
            </a:r>
            <a:endParaRPr lang="en-US" dirty="0"/>
          </a:p>
        </p:txBody>
      </p:sp>
      <p:sp>
        <p:nvSpPr>
          <p:cNvPr id="2" name="Title 1"/>
          <p:cNvSpPr>
            <a:spLocks noGrp="1"/>
          </p:cNvSpPr>
          <p:nvPr>
            <p:ph type="title"/>
          </p:nvPr>
        </p:nvSpPr>
        <p:spPr/>
        <p:txBody>
          <a:bodyPr/>
          <a:lstStyle/>
          <a:p>
            <a:r>
              <a:rPr lang="en-US" dirty="0" smtClean="0"/>
              <a:t>Farmers</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questgarden.com/57/27/8/071106182107/images/dustbowlmap.gif"/>
          <p:cNvPicPr>
            <a:picLocks noChangeAspect="1" noChangeArrowheads="1"/>
          </p:cNvPicPr>
          <p:nvPr/>
        </p:nvPicPr>
        <p:blipFill>
          <a:blip r:embed="rId2" cstate="print"/>
          <a:srcRect/>
          <a:stretch>
            <a:fillRect/>
          </a:stretch>
        </p:blipFill>
        <p:spPr bwMode="auto">
          <a:xfrm>
            <a:off x="381000" y="390430"/>
            <a:ext cx="8087892" cy="570557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Dust Bowl</a:t>
            </a:r>
            <a:endParaRPr lang="en-US" dirty="0"/>
          </a:p>
        </p:txBody>
      </p:sp>
      <p:pic>
        <p:nvPicPr>
          <p:cNvPr id="1026" name="Picture 2" descr="http://scienceguy288.files.wordpress.com/2008/01/dust.jpg"/>
          <p:cNvPicPr>
            <a:picLocks noChangeAspect="1" noChangeArrowheads="1"/>
          </p:cNvPicPr>
          <p:nvPr/>
        </p:nvPicPr>
        <p:blipFill>
          <a:blip r:embed="rId2" cstate="print"/>
          <a:srcRect/>
          <a:stretch>
            <a:fillRect/>
          </a:stretch>
        </p:blipFill>
        <p:spPr bwMode="auto">
          <a:xfrm>
            <a:off x="1295400" y="1191664"/>
            <a:ext cx="6858000" cy="5424056"/>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African Americans were the first to be fired from most jobs.</a:t>
            </a:r>
          </a:p>
          <a:p>
            <a:r>
              <a:rPr lang="en-US" dirty="0" smtClean="0"/>
              <a:t>In addition the Dust Bowl hurt many sharecroppers.  </a:t>
            </a:r>
          </a:p>
          <a:p>
            <a:r>
              <a:rPr lang="en-US" dirty="0" smtClean="0"/>
              <a:t>There was still high levels of discrimination so it was really hard for African Americans to get another job once they had been fired. </a:t>
            </a:r>
            <a:endParaRPr lang="en-US" dirty="0"/>
          </a:p>
        </p:txBody>
      </p:sp>
      <p:sp>
        <p:nvSpPr>
          <p:cNvPr id="2" name="Title 1"/>
          <p:cNvSpPr>
            <a:spLocks noGrp="1"/>
          </p:cNvSpPr>
          <p:nvPr>
            <p:ph type="title"/>
          </p:nvPr>
        </p:nvSpPr>
        <p:spPr/>
        <p:txBody>
          <a:bodyPr/>
          <a:lstStyle/>
          <a:p>
            <a:r>
              <a:rPr lang="en-US" dirty="0" smtClean="0"/>
              <a:t>African Americans</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ce-wiki.wikispaces.com/file/view/group16_african-american_experience_CA.jpg"/>
          <p:cNvPicPr>
            <a:picLocks noChangeAspect="1" noChangeArrowheads="1"/>
          </p:cNvPicPr>
          <p:nvPr/>
        </p:nvPicPr>
        <p:blipFill>
          <a:blip r:embed="rId2" cstate="print"/>
          <a:srcRect/>
          <a:stretch>
            <a:fillRect/>
          </a:stretch>
        </p:blipFill>
        <p:spPr bwMode="auto">
          <a:xfrm>
            <a:off x="102909" y="381000"/>
            <a:ext cx="9040305" cy="6263641"/>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l.yimg.com/g/images/spaceball.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3556" name="Picture 4" descr="http://l.yimg.com/g/images/spaceball.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3558" name="Picture 6" descr="http://l.yimg.com/g/images/spaceball.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3560" name="Picture 8" descr="http://l.yimg.com/g/images/spaceball.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3562" name="Picture 10" descr="http://2.bp.blogspot.com/_xRraVcfa3GM/SZRG-Kp7e2I/AAAAAAAABxk/Yx1rlaZDSvU/s400/2008-07-15_4_GreatDepression-Blacks-SoupLine.jpg"/>
          <p:cNvPicPr>
            <a:picLocks noChangeAspect="1" noChangeArrowheads="1"/>
          </p:cNvPicPr>
          <p:nvPr/>
        </p:nvPicPr>
        <p:blipFill>
          <a:blip r:embed="rId3" cstate="print"/>
          <a:srcRect/>
          <a:stretch>
            <a:fillRect/>
          </a:stretch>
        </p:blipFill>
        <p:spPr bwMode="auto">
          <a:xfrm>
            <a:off x="203200" y="304800"/>
            <a:ext cx="8305800" cy="6229350"/>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Many teachers had their salaries cut because the people paying their paycheck were losing money.</a:t>
            </a:r>
          </a:p>
          <a:p>
            <a:r>
              <a:rPr lang="en-US" dirty="0" smtClean="0"/>
              <a:t>They also faced more students in the classroom because many children lost their jobs as well</a:t>
            </a:r>
            <a:endParaRPr lang="en-US" dirty="0"/>
          </a:p>
        </p:txBody>
      </p:sp>
      <p:sp>
        <p:nvSpPr>
          <p:cNvPr id="2" name="Title 1"/>
          <p:cNvSpPr>
            <a:spLocks noGrp="1"/>
          </p:cNvSpPr>
          <p:nvPr>
            <p:ph type="title"/>
          </p:nvPr>
        </p:nvSpPr>
        <p:spPr/>
        <p:txBody>
          <a:bodyPr/>
          <a:lstStyle/>
          <a:p>
            <a:r>
              <a:rPr lang="en-US" dirty="0" smtClean="0"/>
              <a:t>Teachers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Broken Down</a:t>
            </a:r>
            <a:endParaRPr lang="en-US" dirty="0"/>
          </a:p>
        </p:txBody>
      </p:sp>
      <p:sp>
        <p:nvSpPr>
          <p:cNvPr id="3" name="Content Placeholder 2"/>
          <p:cNvSpPr>
            <a:spLocks noGrp="1"/>
          </p:cNvSpPr>
          <p:nvPr>
            <p:ph idx="1"/>
          </p:nvPr>
        </p:nvSpPr>
        <p:spPr/>
        <p:txBody>
          <a:bodyPr/>
          <a:lstStyle/>
          <a:p>
            <a:pPr>
              <a:buNone/>
            </a:pPr>
            <a:r>
              <a:rPr lang="en-US" dirty="0" smtClean="0"/>
              <a:t>1.)The Sherman Anti-Trust act didn’t work.  How could Big businesses be regulated without too much government intervention?</a:t>
            </a:r>
          </a:p>
          <a:p>
            <a:pPr>
              <a:buNone/>
            </a:pPr>
            <a:endParaRPr lang="en-US" dirty="0" smtClean="0"/>
          </a:p>
          <a:p>
            <a:pPr>
              <a:buNone/>
            </a:pPr>
            <a:endParaRPr lang="en-US" dirty="0" smtClean="0"/>
          </a:p>
          <a:p>
            <a:pPr>
              <a:buNone/>
            </a:pPr>
            <a:r>
              <a:rPr lang="en-US" dirty="0" smtClean="0"/>
              <a:t>2.) Do you think the government should have any say in big business? When should the government be involved?  When should it stay out of business?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2" name="Title 1"/>
          <p:cNvSpPr>
            <a:spLocks noGrp="1"/>
          </p:cNvSpPr>
          <p:nvPr>
            <p:ph type="title"/>
          </p:nvPr>
        </p:nvSpPr>
        <p:spPr/>
        <p:txBody>
          <a:bodyPr/>
          <a:lstStyle/>
          <a:p>
            <a:r>
              <a:rPr lang="en-US" dirty="0" smtClean="0"/>
              <a:t>Simulation</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14400"/>
            <a:ext cx="8458200" cy="5943600"/>
          </a:xfrm>
        </p:spPr>
        <p:txBody>
          <a:bodyPr>
            <a:normAutofit fontScale="85000" lnSpcReduction="20000"/>
          </a:bodyPr>
          <a:lstStyle/>
          <a:p>
            <a:r>
              <a:rPr lang="en-US" dirty="0" smtClean="0"/>
              <a:t>“A day went by and the wind increased, steady, unbroken by gusts.  The dust from the roads fluffed up and spread out and fell on the weeds beside the fields, and fell into the fields a little way.  Now the wind grew strong and hard and it worked at the rain crust in the corn fields.  Little by little the sky was darkened by the mixing dust, and the wind felt over the earth, loosened the dust, and carried it away.  The wind grew stronger.  The rain crust broke and the dust lifted up out of the fields and drove gray plumes into the air like sluggish smoke. ..The air and the sky darkened and through them the sun shone </a:t>
            </a:r>
            <a:r>
              <a:rPr lang="en-US" dirty="0" err="1" smtClean="0"/>
              <a:t>redly</a:t>
            </a:r>
            <a:r>
              <a:rPr lang="en-US" dirty="0" smtClean="0"/>
              <a:t>, and there was a raw sting in the air.  During a night the wind raced faster over the land, dug cunningly among the rootlets of the corn, and corn fought the wind with its weakened leaves until the roots were freed by the prying wind and then each stalk settled wearily sideways toward the earth and pointed the direction of the wind.”</a:t>
            </a:r>
          </a:p>
          <a:p>
            <a:r>
              <a:rPr lang="en-US" dirty="0" smtClean="0"/>
              <a:t>-John Steinbeck</a:t>
            </a:r>
          </a:p>
          <a:p>
            <a:endParaRPr lang="en-US" dirty="0"/>
          </a:p>
        </p:txBody>
      </p:sp>
      <p:sp>
        <p:nvSpPr>
          <p:cNvPr id="2" name="Title 1"/>
          <p:cNvSpPr>
            <a:spLocks noGrp="1"/>
          </p:cNvSpPr>
          <p:nvPr>
            <p:ph type="title"/>
          </p:nvPr>
        </p:nvSpPr>
        <p:spPr>
          <a:xfrm>
            <a:off x="762000" y="-152400"/>
            <a:ext cx="7848600" cy="1143000"/>
          </a:xfrm>
        </p:spPr>
        <p:txBody>
          <a:bodyPr/>
          <a:lstStyle/>
          <a:p>
            <a:r>
              <a:rPr lang="en-US" dirty="0" smtClean="0"/>
              <a:t>Grapes of Wrath Excerpts</a:t>
            </a:r>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weru.ksu.edu/new_weru/multimedia/dustbowl/big/dust_storm_gs.jpg"/>
          <p:cNvPicPr>
            <a:picLocks noChangeAspect="1" noChangeArrowheads="1"/>
          </p:cNvPicPr>
          <p:nvPr/>
        </p:nvPicPr>
        <p:blipFill>
          <a:blip r:embed="rId2" cstate="print"/>
          <a:srcRect/>
          <a:stretch>
            <a:fillRect/>
          </a:stretch>
        </p:blipFill>
        <p:spPr bwMode="auto">
          <a:xfrm>
            <a:off x="296562" y="304800"/>
            <a:ext cx="8802718" cy="6096000"/>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weru.ksu.edu/new_weru/multimedia/dustbowl/big/weokla.jpg"/>
          <p:cNvPicPr>
            <a:picLocks noChangeAspect="1" noChangeArrowheads="1"/>
          </p:cNvPicPr>
          <p:nvPr/>
        </p:nvPicPr>
        <p:blipFill>
          <a:blip r:embed="rId2" cstate="print"/>
          <a:srcRect/>
          <a:stretch>
            <a:fillRect/>
          </a:stretch>
        </p:blipFill>
        <p:spPr bwMode="auto">
          <a:xfrm>
            <a:off x="0" y="0"/>
            <a:ext cx="9262993" cy="685800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www.weru.ksu.edu/new_weru/multimedia/dustbowl/big/dustphoto1_3_1_a.jpg"/>
          <p:cNvPicPr>
            <a:picLocks noChangeAspect="1" noChangeArrowheads="1"/>
          </p:cNvPicPr>
          <p:nvPr/>
        </p:nvPicPr>
        <p:blipFill>
          <a:blip r:embed="rId2" cstate="print"/>
          <a:srcRect/>
          <a:stretch>
            <a:fillRect/>
          </a:stretch>
        </p:blipFill>
        <p:spPr bwMode="auto">
          <a:xfrm>
            <a:off x="0" y="609600"/>
            <a:ext cx="9252857" cy="5181600"/>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876800"/>
          </a:xfrm>
        </p:spPr>
        <p:txBody>
          <a:bodyPr>
            <a:normAutofit fontScale="85000" lnSpcReduction="20000"/>
          </a:bodyPr>
          <a:lstStyle/>
          <a:p>
            <a:r>
              <a:rPr lang="en-US" dirty="0" smtClean="0"/>
              <a:t>Houses were shut tight, and cloth wedged around doors and windows, but the dust came in so thinly that it could not be seen in the air, and it settled like pollen on the chairs and tables, on the dishes."</a:t>
            </a:r>
            <a:br>
              <a:rPr lang="en-US" dirty="0" smtClean="0"/>
            </a:br>
            <a:r>
              <a:rPr lang="en-US" dirty="0" smtClean="0"/>
              <a:t>- John Steinbeck, </a:t>
            </a:r>
            <a:r>
              <a:rPr lang="en-US" i="1" dirty="0" smtClean="0"/>
              <a:t>The Grapes of Wrath</a:t>
            </a:r>
            <a:r>
              <a:rPr lang="en-US" dirty="0" smtClean="0"/>
              <a:t>, Chapter 1</a:t>
            </a:r>
          </a:p>
          <a:p>
            <a:endParaRPr lang="en-US" dirty="0" smtClean="0"/>
          </a:p>
          <a:p>
            <a:r>
              <a:rPr lang="en-US" dirty="0" smtClean="0"/>
              <a:t>“In the roads where the teams moved, where the wheel milled the ground and the hooves of the horses beat the ground, the dirt crust broke an dust formed.  Every moving things lifted the dust into the air: a walking man lifted a thin layer as high as his waist, and a wagon lifted the dust as high as the fence tops, and an automobile boiled a cloud behind it.  The dust was long in settling back again. “ John Steinbeck, The Grapes of Wrath, Chapter 1</a:t>
            </a:r>
          </a:p>
          <a:p>
            <a:endParaRPr lang="en-US" dirty="0"/>
          </a:p>
        </p:txBody>
      </p:sp>
      <p:sp>
        <p:nvSpPr>
          <p:cNvPr id="2" name="Title 1"/>
          <p:cNvSpPr>
            <a:spLocks noGrp="1"/>
          </p:cNvSpPr>
          <p:nvPr>
            <p:ph type="title"/>
          </p:nvPr>
        </p:nvSpPr>
        <p:spPr/>
        <p:txBody>
          <a:bodyPr/>
          <a:lstStyle/>
          <a:p>
            <a:r>
              <a:rPr lang="en-US" dirty="0" smtClean="0"/>
              <a:t>Grapes of Wrath continued</a:t>
            </a: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Garden City, Kansas 5:15</a:t>
            </a:r>
            <a:endParaRPr lang="en-US" dirty="0"/>
          </a:p>
        </p:txBody>
      </p:sp>
      <p:pic>
        <p:nvPicPr>
          <p:cNvPr id="30722" name="Picture 2" descr="http://www.weru.ksu.edu/new_weru/multimedia/dustbowl/big/wea01416.jpg"/>
          <p:cNvPicPr>
            <a:picLocks noChangeAspect="1" noChangeArrowheads="1"/>
          </p:cNvPicPr>
          <p:nvPr/>
        </p:nvPicPr>
        <p:blipFill>
          <a:blip r:embed="rId2" cstate="print"/>
          <a:srcRect t="16792"/>
          <a:stretch>
            <a:fillRect/>
          </a:stretch>
        </p:blipFill>
        <p:spPr bwMode="auto">
          <a:xfrm>
            <a:off x="1676400" y="1295400"/>
            <a:ext cx="5378886" cy="5286375"/>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Garden City, Kansas 5:30</a:t>
            </a:r>
            <a:endParaRPr lang="en-US" dirty="0"/>
          </a:p>
        </p:txBody>
      </p:sp>
      <p:pic>
        <p:nvPicPr>
          <p:cNvPr id="31746" name="Picture 2" descr="http://www.weru.ksu.edu/new_weru/multimedia/dustbowl/big/wea01417.jpg"/>
          <p:cNvPicPr>
            <a:picLocks noChangeAspect="1" noChangeArrowheads="1"/>
          </p:cNvPicPr>
          <p:nvPr/>
        </p:nvPicPr>
        <p:blipFill>
          <a:blip r:embed="rId2" cstate="print"/>
          <a:srcRect t="16336"/>
          <a:stretch>
            <a:fillRect/>
          </a:stretch>
        </p:blipFill>
        <p:spPr bwMode="auto">
          <a:xfrm>
            <a:off x="1295400" y="1295400"/>
            <a:ext cx="5943600" cy="556260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029200"/>
          </a:xfrm>
        </p:spPr>
        <p:txBody>
          <a:bodyPr>
            <a:noAutofit/>
          </a:bodyPr>
          <a:lstStyle/>
          <a:p>
            <a:pPr marL="514350" lvl="0" indent="-514350">
              <a:buAutoNum type="arabicPeriod"/>
            </a:pPr>
            <a:r>
              <a:rPr lang="en-US" sz="2800" dirty="0" smtClean="0"/>
              <a:t>What were the causes of the Great Depression?</a:t>
            </a:r>
          </a:p>
          <a:p>
            <a:pPr marL="514350" lvl="0" indent="-514350">
              <a:buAutoNum type="arabicPeriod"/>
            </a:pPr>
            <a:endParaRPr lang="en-US" sz="2800" dirty="0" smtClean="0"/>
          </a:p>
          <a:p>
            <a:pPr lvl="0">
              <a:buNone/>
            </a:pPr>
            <a:r>
              <a:rPr lang="en-US" sz="2800" dirty="0"/>
              <a:t>2</a:t>
            </a:r>
            <a:r>
              <a:rPr lang="en-US" sz="2800" dirty="0" smtClean="0"/>
              <a:t>. What </a:t>
            </a:r>
            <a:r>
              <a:rPr lang="en-US" sz="2800" dirty="0"/>
              <a:t>is a bank failure</a:t>
            </a:r>
            <a:r>
              <a:rPr lang="en-US" sz="2800" dirty="0" smtClean="0"/>
              <a:t>?</a:t>
            </a:r>
          </a:p>
          <a:p>
            <a:pPr lvl="0">
              <a:buNone/>
            </a:pPr>
            <a:endParaRPr lang="en-US" sz="2800" dirty="0"/>
          </a:p>
          <a:p>
            <a:pPr>
              <a:buNone/>
            </a:pPr>
            <a:r>
              <a:rPr lang="en-US" sz="2800" dirty="0" smtClean="0"/>
              <a:t>3. What </a:t>
            </a:r>
            <a:r>
              <a:rPr lang="en-US" sz="2800" dirty="0"/>
              <a:t>is a bank run</a:t>
            </a:r>
            <a:r>
              <a:rPr lang="en-US" sz="2800" dirty="0" smtClean="0"/>
              <a:t>?</a:t>
            </a:r>
          </a:p>
          <a:p>
            <a:pPr>
              <a:buNone/>
            </a:pPr>
            <a:endParaRPr lang="en-US" sz="2800" dirty="0" smtClean="0"/>
          </a:p>
          <a:p>
            <a:pPr>
              <a:buNone/>
            </a:pPr>
            <a:r>
              <a:rPr lang="en-US" sz="2800" dirty="0" smtClean="0"/>
              <a:t>4. What </a:t>
            </a:r>
            <a:r>
              <a:rPr lang="en-US" sz="2800" dirty="0"/>
              <a:t>is a bank </a:t>
            </a:r>
            <a:r>
              <a:rPr lang="en-US" sz="2800" dirty="0" smtClean="0"/>
              <a:t>panic?</a:t>
            </a:r>
          </a:p>
          <a:p>
            <a:pPr>
              <a:buNone/>
            </a:pPr>
            <a:endParaRPr lang="en-US" sz="2800" dirty="0"/>
          </a:p>
          <a:p>
            <a:pPr>
              <a:buNone/>
            </a:pPr>
            <a:r>
              <a:rPr lang="en-US" sz="2800" dirty="0" smtClean="0"/>
              <a:t>5. How </a:t>
            </a:r>
            <a:r>
              <a:rPr lang="en-US" sz="2800" dirty="0"/>
              <a:t>did bank panics contribute to the collapse of the nation’s banking system?</a:t>
            </a:r>
          </a:p>
          <a:p>
            <a:pPr>
              <a:buNone/>
            </a:pPr>
            <a:r>
              <a:rPr lang="en-US" sz="2800" dirty="0"/>
              <a:t> </a:t>
            </a:r>
          </a:p>
          <a:p>
            <a:pPr>
              <a:buNone/>
            </a:pPr>
            <a:r>
              <a:rPr lang="en-US" sz="2800" dirty="0"/>
              <a:t> </a:t>
            </a:r>
          </a:p>
          <a:p>
            <a:pPr>
              <a:buNone/>
            </a:pPr>
            <a:r>
              <a:rPr lang="en-US" sz="2800" dirty="0"/>
              <a:t> </a:t>
            </a:r>
          </a:p>
          <a:p>
            <a:endParaRPr lang="en-US" sz="2800" dirty="0"/>
          </a:p>
        </p:txBody>
      </p:sp>
      <p:sp>
        <p:nvSpPr>
          <p:cNvPr id="2" name="Title 1"/>
          <p:cNvSpPr>
            <a:spLocks noGrp="1"/>
          </p:cNvSpPr>
          <p:nvPr>
            <p:ph type="title"/>
          </p:nvPr>
        </p:nvSpPr>
        <p:spPr/>
        <p:txBody>
          <a:bodyPr/>
          <a:lstStyle/>
          <a:p>
            <a:r>
              <a:rPr lang="en-US" dirty="0" smtClean="0"/>
              <a:t>Exit Slip</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0"/>
            <a:ext cx="6508377" cy="1143000"/>
          </a:xfrm>
        </p:spPr>
        <p:txBody>
          <a:bodyPr>
            <a:normAutofit fontScale="90000"/>
          </a:bodyPr>
          <a:lstStyle/>
          <a:p>
            <a:r>
              <a:rPr lang="en-US" dirty="0" smtClean="0"/>
              <a:t>Sherman anti-trust cartoon</a:t>
            </a:r>
            <a:endParaRPr lang="en-US" dirty="0"/>
          </a:p>
        </p:txBody>
      </p:sp>
      <p:pic>
        <p:nvPicPr>
          <p:cNvPr id="1026" name="Picture 2"/>
          <p:cNvPicPr>
            <a:picLocks noChangeAspect="1" noChangeArrowheads="1"/>
          </p:cNvPicPr>
          <p:nvPr/>
        </p:nvPicPr>
        <p:blipFill>
          <a:blip r:embed="rId2" cstate="print">
            <a:grayscl/>
          </a:blip>
          <a:srcRect/>
          <a:stretch>
            <a:fillRect/>
          </a:stretch>
        </p:blipFill>
        <p:spPr bwMode="auto">
          <a:xfrm>
            <a:off x="0" y="1143001"/>
            <a:ext cx="5901027" cy="3505199"/>
          </a:xfrm>
          <a:prstGeom prst="rect">
            <a:avLst/>
          </a:prstGeom>
          <a:noFill/>
          <a:ln w="9525">
            <a:noFill/>
            <a:miter lim="800000"/>
            <a:headEnd/>
            <a:tailEnd/>
          </a:ln>
        </p:spPr>
      </p:pic>
      <p:sp>
        <p:nvSpPr>
          <p:cNvPr id="5" name="TextBox 4"/>
          <p:cNvSpPr txBox="1"/>
          <p:nvPr/>
        </p:nvSpPr>
        <p:spPr>
          <a:xfrm>
            <a:off x="6016487" y="948690"/>
            <a:ext cx="3148950" cy="5909310"/>
          </a:xfrm>
          <a:prstGeom prst="rect">
            <a:avLst/>
          </a:prstGeom>
          <a:noFill/>
        </p:spPr>
        <p:txBody>
          <a:bodyPr wrap="square" rtlCol="0">
            <a:spAutoFit/>
          </a:bodyPr>
          <a:lstStyle/>
          <a:p>
            <a:r>
              <a:rPr lang="en-US" b="1" i="1" dirty="0" smtClean="0"/>
              <a:t>Standard Oil was a one of the largest monopolies in the early 1900s.  </a:t>
            </a:r>
            <a:endParaRPr lang="en-US" dirty="0" smtClean="0"/>
          </a:p>
          <a:p>
            <a:r>
              <a:rPr lang="en-US" dirty="0" smtClean="0"/>
              <a:t> </a:t>
            </a:r>
          </a:p>
          <a:p>
            <a:r>
              <a:rPr lang="en-US" dirty="0" smtClean="0"/>
              <a:t>1.  Describe what is going on in this cartoon.   </a:t>
            </a:r>
          </a:p>
          <a:p>
            <a:r>
              <a:rPr lang="en-US" dirty="0" smtClean="0"/>
              <a:t> </a:t>
            </a:r>
          </a:p>
          <a:p>
            <a:r>
              <a:rPr lang="en-US" dirty="0" smtClean="0"/>
              <a:t>2. Why do you think Standard Oil is an octopus?</a:t>
            </a:r>
          </a:p>
          <a:p>
            <a:r>
              <a:rPr lang="en-US" dirty="0" smtClean="0"/>
              <a:t> </a:t>
            </a:r>
          </a:p>
          <a:p>
            <a:r>
              <a:rPr lang="en-US" dirty="0" smtClean="0"/>
              <a:t>3.  What are in the tentacles of the Octopus?   </a:t>
            </a:r>
          </a:p>
          <a:p>
            <a:r>
              <a:rPr lang="en-US" dirty="0" smtClean="0"/>
              <a:t> </a:t>
            </a:r>
          </a:p>
          <a:p>
            <a:r>
              <a:rPr lang="en-US" dirty="0" smtClean="0"/>
              <a:t>4.  How does the Octopus represent a monopoly?  </a:t>
            </a:r>
          </a:p>
          <a:p>
            <a:r>
              <a:rPr lang="en-US" dirty="0" smtClean="0"/>
              <a:t> </a:t>
            </a:r>
          </a:p>
          <a:p>
            <a:r>
              <a:rPr lang="en-US" dirty="0" smtClean="0"/>
              <a:t>5.  Did the author of the cartoon support standard oil or not?  </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Rise of Unions</a:t>
            </a:r>
            <a:endParaRPr lang="en-US" dirty="0"/>
          </a:p>
        </p:txBody>
      </p:sp>
      <p:sp>
        <p:nvSpPr>
          <p:cNvPr id="3" name="Content Placeholder 2"/>
          <p:cNvSpPr>
            <a:spLocks noGrp="1"/>
          </p:cNvSpPr>
          <p:nvPr>
            <p:ph idx="1"/>
          </p:nvPr>
        </p:nvSpPr>
        <p:spPr/>
        <p:txBody>
          <a:bodyPr/>
          <a:lstStyle/>
          <a:p>
            <a:r>
              <a:rPr lang="en-US" dirty="0" smtClean="0"/>
              <a:t>In order to combat the poor working conditions in factories, unions began to form.</a:t>
            </a:r>
          </a:p>
          <a:p>
            <a:r>
              <a:rPr lang="en-US" dirty="0" smtClean="0"/>
              <a:t>Unions are groups of workers that come together to collectively bargain for work hours, pay and other working conditions.  </a:t>
            </a:r>
          </a:p>
          <a:p>
            <a:endParaRPr lang="en-US" dirty="0" smtClean="0"/>
          </a:p>
          <a:p>
            <a:r>
              <a:rPr lang="en-US" dirty="0" smtClean="0"/>
              <a:t>Use your Unions worksheet and your yellow textbook to learn more about unions.  </a:t>
            </a:r>
            <a:r>
              <a:rPr lang="en-US" b="1" dirty="0" smtClean="0"/>
              <a:t>Complete the definitions and key points only!</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of the Day</a:t>
            </a:r>
            <a:endParaRPr lang="en-US" dirty="0"/>
          </a:p>
        </p:txBody>
      </p:sp>
      <p:sp>
        <p:nvSpPr>
          <p:cNvPr id="3" name="Content Placeholder 2"/>
          <p:cNvSpPr>
            <a:spLocks noGrp="1"/>
          </p:cNvSpPr>
          <p:nvPr>
            <p:ph idx="1"/>
          </p:nvPr>
        </p:nvSpPr>
        <p:spPr/>
        <p:txBody>
          <a:bodyPr/>
          <a:lstStyle/>
          <a:p>
            <a:r>
              <a:rPr lang="en-US" dirty="0" smtClean="0"/>
              <a:t>Can the government regulate how a company does business?  What are positives and negatives of this type of government intervention?</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6713</TotalTime>
  <Words>2370</Words>
  <Application>Microsoft Office PowerPoint</Application>
  <PresentationFormat>On-screen Show (4:3)</PresentationFormat>
  <Paragraphs>209</Paragraphs>
  <Slides>68</Slides>
  <Notes>0</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Concourse</vt:lpstr>
      <vt:lpstr>Causes of the Great Depression</vt:lpstr>
      <vt:lpstr>Warm-up</vt:lpstr>
      <vt:lpstr>Announcements</vt:lpstr>
      <vt:lpstr>Unit 2 Debate Topic</vt:lpstr>
      <vt:lpstr>Sherman Anti-Trust:</vt:lpstr>
      <vt:lpstr>Questions Broken Down</vt:lpstr>
      <vt:lpstr>Sherman anti-trust cartoon</vt:lpstr>
      <vt:lpstr>Rise of Unions</vt:lpstr>
      <vt:lpstr>Question of the Day</vt:lpstr>
      <vt:lpstr>Question of the Day</vt:lpstr>
      <vt:lpstr>What was life like in the 1920s?</vt:lpstr>
      <vt:lpstr>What is the Stock Market?</vt:lpstr>
      <vt:lpstr>Causes of the Great Depression</vt:lpstr>
      <vt:lpstr>Stock Market Crash of 1929</vt:lpstr>
      <vt:lpstr>Crowd on Wall Street Right after the Crash</vt:lpstr>
      <vt:lpstr>Floor of the Stock Exchange</vt:lpstr>
      <vt:lpstr>People after the Crash </vt:lpstr>
      <vt:lpstr>How Banks Work</vt:lpstr>
      <vt:lpstr>Bank Reserves</vt:lpstr>
      <vt:lpstr>U.S. Reserve System</vt:lpstr>
      <vt:lpstr>Loans</vt:lpstr>
      <vt:lpstr>Withdrawals</vt:lpstr>
      <vt:lpstr>Bank Failure</vt:lpstr>
      <vt:lpstr>Bank Run</vt:lpstr>
      <vt:lpstr>Bank Runs </vt:lpstr>
      <vt:lpstr>Bank Run</vt:lpstr>
      <vt:lpstr>Bank Panic</vt:lpstr>
      <vt:lpstr>The Role of Government, according to Hoover:</vt:lpstr>
      <vt:lpstr>Hoover</vt:lpstr>
      <vt:lpstr>Hoover’s Trade Policy: Smoot-Hawley Tariff</vt:lpstr>
      <vt:lpstr>Hoover’s Business Policy: Laissez-Faire</vt:lpstr>
      <vt:lpstr>Reconstruction Finance Corporation (RFC)</vt:lpstr>
      <vt:lpstr>Hoover &amp; Farming</vt:lpstr>
      <vt:lpstr>Hoover &amp; Housing</vt:lpstr>
      <vt:lpstr>Hoovervilles</vt:lpstr>
      <vt:lpstr>The Bonus Army</vt:lpstr>
      <vt:lpstr>Background on FDR</vt:lpstr>
      <vt:lpstr>Slide 38</vt:lpstr>
      <vt:lpstr>Roosevelt’s theory</vt:lpstr>
      <vt:lpstr>Roosevelt’s Response</vt:lpstr>
      <vt:lpstr>Slide 41</vt:lpstr>
      <vt:lpstr>Roosevelt’s Programs</vt:lpstr>
      <vt:lpstr>Slide 43</vt:lpstr>
      <vt:lpstr>Roosevelt’s programs (continued)</vt:lpstr>
      <vt:lpstr>Slide 45</vt:lpstr>
      <vt:lpstr>Was Roosevelt Effective in ending the Depression?</vt:lpstr>
      <vt:lpstr>Exit slip</vt:lpstr>
      <vt:lpstr>Slide 48</vt:lpstr>
      <vt:lpstr>Warm-up</vt:lpstr>
      <vt:lpstr>Vocabulary</vt:lpstr>
      <vt:lpstr>Simulation</vt:lpstr>
      <vt:lpstr>Railroad workers</vt:lpstr>
      <vt:lpstr>Farmers</vt:lpstr>
      <vt:lpstr>Slide 54</vt:lpstr>
      <vt:lpstr>Dust Bowl</vt:lpstr>
      <vt:lpstr>African Americans</vt:lpstr>
      <vt:lpstr>Slide 57</vt:lpstr>
      <vt:lpstr>Slide 58</vt:lpstr>
      <vt:lpstr>Teachers</vt:lpstr>
      <vt:lpstr>Simulation</vt:lpstr>
      <vt:lpstr>Grapes of Wrath Excerpts</vt:lpstr>
      <vt:lpstr>Slide 62</vt:lpstr>
      <vt:lpstr>Slide 63</vt:lpstr>
      <vt:lpstr>Slide 64</vt:lpstr>
      <vt:lpstr>Grapes of Wrath continued</vt:lpstr>
      <vt:lpstr>Garden City, Kansas 5:15</vt:lpstr>
      <vt:lpstr>Garden City, Kansas 5:30</vt:lpstr>
      <vt:lpstr>Exit Slip</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Causes of the Great Depression</dc:title>
  <dc:creator>Sejal</dc:creator>
  <cp:lastModifiedBy>Sejal</cp:lastModifiedBy>
  <cp:revision>38</cp:revision>
  <dcterms:created xsi:type="dcterms:W3CDTF">2010-01-31T22:23:02Z</dcterms:created>
  <dcterms:modified xsi:type="dcterms:W3CDTF">2011-03-20T02:46:53Z</dcterms:modified>
</cp:coreProperties>
</file>